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8" r:id="rId5"/>
    <p:sldId id="265" r:id="rId6"/>
    <p:sldId id="268" r:id="rId7"/>
    <p:sldId id="300" r:id="rId8"/>
    <p:sldId id="301" r:id="rId9"/>
    <p:sldId id="303" r:id="rId10"/>
    <p:sldId id="304" r:id="rId11"/>
    <p:sldId id="305" r:id="rId12"/>
    <p:sldId id="277" r:id="rId13"/>
    <p:sldId id="299" r:id="rId14"/>
  </p:sldIdLst>
  <p:sldSz cx="12192000" cy="6858000"/>
  <p:notesSz cx="6858000" cy="9144000"/>
  <p:embeddedFontLst>
    <p:embeddedFont>
      <p:font typeface="Arial Black" panose="020B0A04020102020204" pitchFamily="34" charset="0"/>
      <p:bold r:id="rId17"/>
    </p:embeddedFont>
    <p:embeddedFont>
      <p:font typeface="Avenir Next LT Pro" panose="020B0504020202020204" pitchFamily="34" charset="0"/>
      <p:regular r:id="rId18"/>
      <p:bold r:id="rId19"/>
      <p:italic r:id="rId20"/>
      <p:boldItalic r:id="rId21"/>
    </p:embeddedFont>
    <p:embeddedFont>
      <p:font typeface="Bahnschrift SemiBold" panose="020B0502040204020203" pitchFamily="34" charset="0"/>
      <p:bold r:id="rId22"/>
    </p:embeddedFont>
    <p:embeddedFont>
      <p:font typeface="Speak Pro" panose="020B0504020101020102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76E6C48-F2F6-43A0-9917-4DCD17C8153D}">
          <p14:sldIdLst>
            <p14:sldId id="258"/>
            <p14:sldId id="265"/>
          </p14:sldIdLst>
        </p14:section>
        <p14:section name="Untitled Section" id="{91DD5B55-93B6-4B75-88C8-90B5C29A67E8}">
          <p14:sldIdLst>
            <p14:sldId id="268"/>
            <p14:sldId id="300"/>
            <p14:sldId id="301"/>
            <p14:sldId id="303"/>
            <p14:sldId id="304"/>
            <p14:sldId id="305"/>
            <p14:sldId id="277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56" autoAdjust="0"/>
  </p:normalViewPr>
  <p:slideViewPr>
    <p:cSldViewPr snapToGrid="0">
      <p:cViewPr varScale="1">
        <p:scale>
          <a:sx n="82" d="100"/>
          <a:sy n="82" d="100"/>
        </p:scale>
        <p:origin x="720" y="67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F:\2ND%20PROJECTS\Excel%202nd%20projec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F:\2ND%20PROJECTS\Excel%202nd%20projec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F:\2ND%20PROJECTS\Excel%202nd%20projec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F:\2ND%20PROJECTS\Excel%202nd%20project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F:\2ND%20PROJECTS\Excel%202nd%20projec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2nd project.xlsx]kpi,s_1!PivotTable3</c:name>
    <c:fmtId val="1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AVG Attrition rate of all Departments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3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44262436612981615"/>
          <c:y val="0.18431317702521843"/>
          <c:w val="0.39274401597236241"/>
          <c:h val="0.80272167066073263"/>
        </c:manualLayout>
      </c:layout>
      <c:pie3DChart>
        <c:varyColors val="1"/>
        <c:ser>
          <c:idx val="0"/>
          <c:order val="0"/>
          <c:tx>
            <c:strRef>
              <c:f>'kpi,s_1'!$D$27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D0FB-4ACE-9506-68F89FCFC4F7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D0FB-4ACE-9506-68F89FCFC4F7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D0FB-4ACE-9506-68F89FCFC4F7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D0FB-4ACE-9506-68F89FCFC4F7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D0FB-4ACE-9506-68F89FCFC4F7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B-D0FB-4ACE-9506-68F89FCFC4F7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D-D0FB-4ACE-9506-68F89FCFC4F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'kpi,s_1'!$C$28:$C$35</c:f>
              <c:strCache>
                <c:ptCount val="7"/>
                <c:pt idx="0">
                  <c:v>Grand Total</c:v>
                </c:pt>
                <c:pt idx="1">
                  <c:v>Hardware</c:v>
                </c:pt>
                <c:pt idx="2">
                  <c:v>Human Resources</c:v>
                </c:pt>
                <c:pt idx="3">
                  <c:v>Research &amp; Development</c:v>
                </c:pt>
                <c:pt idx="4">
                  <c:v>Sales</c:v>
                </c:pt>
                <c:pt idx="5">
                  <c:v>Software</c:v>
                </c:pt>
                <c:pt idx="6">
                  <c:v>Support</c:v>
                </c:pt>
              </c:strCache>
            </c:strRef>
          </c:cat>
          <c:val>
            <c:numRef>
              <c:f>'kpi,s_1'!$D$28:$D$35</c:f>
              <c:numCache>
                <c:formatCode>General</c:formatCode>
                <c:ptCount val="7"/>
                <c:pt idx="0">
                  <c:v>100</c:v>
                </c:pt>
                <c:pt idx="1">
                  <c:v>16.338000000000001</c:v>
                </c:pt>
                <c:pt idx="2">
                  <c:v>16.836000000000002</c:v>
                </c:pt>
                <c:pt idx="3">
                  <c:v>16.638000000000002</c:v>
                </c:pt>
                <c:pt idx="4">
                  <c:v>16.905999999999999</c:v>
                </c:pt>
                <c:pt idx="5">
                  <c:v>16.672000000000001</c:v>
                </c:pt>
                <c:pt idx="6">
                  <c:v>16.61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2E03-46E6-9FDA-41302B03900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3.1447607510599607E-2"/>
          <c:y val="0.45006328260350864"/>
          <c:w val="0.26797181197551662"/>
          <c:h val="0.510500111784768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2nd project.xlsx]kpi,s_2!PivotTable2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AVG Hourly rate of male Research Scientist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'kpi,s_2'!$F$8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'kpi,s_2'!$F$9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'kpi,s_2'!$F$9</c:f>
              <c:numCache>
                <c:formatCode>General</c:formatCode>
                <c:ptCount val="1"/>
                <c:pt idx="0">
                  <c:v>114.44689069138664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B9-4FB2-AD54-647DD0661A7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625726672"/>
        <c:axId val="625729072"/>
      </c:barChart>
      <c:catAx>
        <c:axId val="62572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5729072"/>
        <c:crosses val="autoZero"/>
        <c:auto val="1"/>
        <c:lblAlgn val="ctr"/>
        <c:lblOffset val="100"/>
        <c:noMultiLvlLbl val="0"/>
      </c:catAx>
      <c:valAx>
        <c:axId val="625729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572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2nd project.xlsx]kpi,s_3!PivotTable11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Attrition rate vs Monthly income stats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'kpi,s_3'!$L$5</c:f>
              <c:strCache>
                <c:ptCount val="1"/>
                <c:pt idx="0">
                  <c:v>Total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'kpi,s_3'!$K$6:$K$12</c:f>
              <c:strCache>
                <c:ptCount val="6"/>
                <c:pt idx="0">
                  <c:v>0-10000</c:v>
                </c:pt>
                <c:pt idx="1">
                  <c:v>10000-20000</c:v>
                </c:pt>
                <c:pt idx="2">
                  <c:v>20000-30000</c:v>
                </c:pt>
                <c:pt idx="3">
                  <c:v>30000-40000</c:v>
                </c:pt>
                <c:pt idx="4">
                  <c:v>40000-50000</c:v>
                </c:pt>
                <c:pt idx="5">
                  <c:v>50000-60000</c:v>
                </c:pt>
              </c:strCache>
            </c:strRef>
          </c:cat>
          <c:val>
            <c:numRef>
              <c:f>'kpi,s_3'!$L$6:$L$12</c:f>
              <c:numCache>
                <c:formatCode>General</c:formatCode>
                <c:ptCount val="6"/>
                <c:pt idx="0">
                  <c:v>51.056729699666292</c:v>
                </c:pt>
                <c:pt idx="1">
                  <c:v>50.146746280740814</c:v>
                </c:pt>
                <c:pt idx="2">
                  <c:v>50.277557494052338</c:v>
                </c:pt>
                <c:pt idx="3">
                  <c:v>49.524564183835182</c:v>
                </c:pt>
                <c:pt idx="4">
                  <c:v>49.959823222177576</c:v>
                </c:pt>
                <c:pt idx="5">
                  <c:v>51.97168857431749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7F2-4751-80B1-E49F5CC1D3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75199008"/>
        <c:axId val="1875200448"/>
      </c:lineChart>
      <c:catAx>
        <c:axId val="1875199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5200448"/>
        <c:crosses val="autoZero"/>
        <c:auto val="1"/>
        <c:lblAlgn val="ctr"/>
        <c:lblOffset val="100"/>
        <c:noMultiLvlLbl val="0"/>
      </c:catAx>
      <c:valAx>
        <c:axId val="1875200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5199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2nd project.xlsx]kpi,s_4!PivotTable12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AVG Working years of each Departments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blipFill>
            <a:blip xmlns:r="http://schemas.openxmlformats.org/officeDocument/2006/relationships" r:embed="rId3"/>
            <a:stretch>
              <a:fillRect/>
            </a:stretch>
          </a:blip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blipFill>
            <a:blip xmlns:r="http://schemas.openxmlformats.org/officeDocument/2006/relationships" r:embed="rId3"/>
            <a:stretch>
              <a:fillRect/>
            </a:stretch>
          </a:blip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blipFill>
            <a:blip xmlns:r="http://schemas.openxmlformats.org/officeDocument/2006/relationships" r:embed="rId3"/>
            <a:stretch>
              <a:fillRect/>
            </a:stretch>
          </a:blip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'kpi,s_4'!$E$3</c:f>
              <c:strCache>
                <c:ptCount val="1"/>
                <c:pt idx="0">
                  <c:v>Total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'kpi,s_4'!$D$4:$D$10</c:f>
              <c:strCache>
                <c:ptCount val="6"/>
                <c:pt idx="0">
                  <c:v>Hardware</c:v>
                </c:pt>
                <c:pt idx="1">
                  <c:v>Human Resources</c:v>
                </c:pt>
                <c:pt idx="2">
                  <c:v>Research &amp; Development</c:v>
                </c:pt>
                <c:pt idx="3">
                  <c:v>Sales</c:v>
                </c:pt>
                <c:pt idx="4">
                  <c:v>Software</c:v>
                </c:pt>
                <c:pt idx="5">
                  <c:v>Support</c:v>
                </c:pt>
              </c:strCache>
            </c:strRef>
          </c:cat>
          <c:val>
            <c:numRef>
              <c:f>'kpi,s_4'!$E$4:$E$10</c:f>
              <c:numCache>
                <c:formatCode>General</c:formatCode>
                <c:ptCount val="6"/>
                <c:pt idx="0">
                  <c:v>20.667033908679151</c:v>
                </c:pt>
                <c:pt idx="1">
                  <c:v>20.489902589688761</c:v>
                </c:pt>
                <c:pt idx="2">
                  <c:v>20.648515446568098</c:v>
                </c:pt>
                <c:pt idx="3">
                  <c:v>20.31870341890453</c:v>
                </c:pt>
                <c:pt idx="4">
                  <c:v>20.521353166986565</c:v>
                </c:pt>
                <c:pt idx="5">
                  <c:v>20.341360626128839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91A-4D8A-9F95-C245631A4F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981713328"/>
        <c:axId val="1981724848"/>
      </c:barChart>
      <c:catAx>
        <c:axId val="19817133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1724848"/>
        <c:crosses val="autoZero"/>
        <c:auto val="1"/>
        <c:lblAlgn val="ctr"/>
        <c:lblOffset val="100"/>
        <c:noMultiLvlLbl val="0"/>
      </c:catAx>
      <c:valAx>
        <c:axId val="19817248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1713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2nd project.xlsx]kpi,s_6!PivotTable1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Attrition rate vs Year last promations </a:t>
            </a:r>
          </a:p>
        </c:rich>
      </c:tx>
      <c:layout>
        <c:manualLayout>
          <c:xMode val="edge"/>
          <c:yMode val="edge"/>
          <c:x val="0.16616295215845273"/>
          <c:y val="1.18623962040332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128250452209957"/>
          <c:y val="0.12946336429308569"/>
          <c:w val="0.74313588548684162"/>
          <c:h val="0.750834531906421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'kpi,s_6'!$F$7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'kpi,s_6'!$E$8:$E$48</c:f>
              <c:strCache>
                <c:ptCount val="4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</c:strCache>
            </c:strRef>
          </c:cat>
          <c:val>
            <c:numRef>
              <c:f>'kpi,s_6'!$F$8:$F$48</c:f>
              <c:numCache>
                <c:formatCode>0.00%</c:formatCode>
                <c:ptCount val="40"/>
                <c:pt idx="0">
                  <c:v>0.50490906164493798</c:v>
                </c:pt>
                <c:pt idx="1">
                  <c:v>0.491164095371669</c:v>
                </c:pt>
                <c:pt idx="2">
                  <c:v>0.50476758045292014</c:v>
                </c:pt>
                <c:pt idx="3">
                  <c:v>0.49857402126004668</c:v>
                </c:pt>
                <c:pt idx="4">
                  <c:v>0.51081843838193797</c:v>
                </c:pt>
                <c:pt idx="5">
                  <c:v>0.50076569678407346</c:v>
                </c:pt>
                <c:pt idx="6">
                  <c:v>0.51209677419354838</c:v>
                </c:pt>
                <c:pt idx="7">
                  <c:v>0.50026983270372372</c:v>
                </c:pt>
                <c:pt idx="8">
                  <c:v>0.50838709677419358</c:v>
                </c:pt>
                <c:pt idx="9">
                  <c:v>0.49078850405305824</c:v>
                </c:pt>
                <c:pt idx="10">
                  <c:v>0.50043365134431916</c:v>
                </c:pt>
                <c:pt idx="11">
                  <c:v>0.51675126903553303</c:v>
                </c:pt>
                <c:pt idx="12">
                  <c:v>0.50160085378868735</c:v>
                </c:pt>
                <c:pt idx="13">
                  <c:v>0.52591656131479136</c:v>
                </c:pt>
                <c:pt idx="14">
                  <c:v>0.50625869262865086</c:v>
                </c:pt>
                <c:pt idx="15">
                  <c:v>0.47826086956521741</c:v>
                </c:pt>
                <c:pt idx="16">
                  <c:v>0.4679245283018868</c:v>
                </c:pt>
                <c:pt idx="17">
                  <c:v>0.51576576576576572</c:v>
                </c:pt>
                <c:pt idx="18">
                  <c:v>0.48641975308641977</c:v>
                </c:pt>
                <c:pt idx="19">
                  <c:v>0.48967551622418881</c:v>
                </c:pt>
                <c:pt idx="20">
                  <c:v>0.50344827586206897</c:v>
                </c:pt>
                <c:pt idx="21">
                  <c:v>0.47211895910780671</c:v>
                </c:pt>
                <c:pt idx="22">
                  <c:v>0.50216450216450215</c:v>
                </c:pt>
                <c:pt idx="23">
                  <c:v>0.48633879781420764</c:v>
                </c:pt>
                <c:pt idx="24">
                  <c:v>0.48484848484848486</c:v>
                </c:pt>
                <c:pt idx="25">
                  <c:v>0.61224489795918369</c:v>
                </c:pt>
                <c:pt idx="26">
                  <c:v>0.50413223140495866</c:v>
                </c:pt>
                <c:pt idx="27">
                  <c:v>0.51</c:v>
                </c:pt>
                <c:pt idx="28">
                  <c:v>0.5494505494505495</c:v>
                </c:pt>
                <c:pt idx="29">
                  <c:v>0.60317460317460314</c:v>
                </c:pt>
                <c:pt idx="30">
                  <c:v>0.50847457627118642</c:v>
                </c:pt>
                <c:pt idx="31">
                  <c:v>0.43859649122807015</c:v>
                </c:pt>
                <c:pt idx="32">
                  <c:v>0.60526315789473684</c:v>
                </c:pt>
                <c:pt idx="33">
                  <c:v>0.36</c:v>
                </c:pt>
                <c:pt idx="34">
                  <c:v>0.27777777777777779</c:v>
                </c:pt>
                <c:pt idx="35">
                  <c:v>0.44444444444444442</c:v>
                </c:pt>
                <c:pt idx="36">
                  <c:v>0.77777777777777779</c:v>
                </c:pt>
                <c:pt idx="37">
                  <c:v>0.25</c:v>
                </c:pt>
                <c:pt idx="38">
                  <c:v>0</c:v>
                </c:pt>
                <c:pt idx="3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41-40FC-9B9B-15147B25F1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48878943"/>
        <c:axId val="248879423"/>
      </c:barChart>
      <c:catAx>
        <c:axId val="2488789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879423"/>
        <c:crosses val="autoZero"/>
        <c:auto val="1"/>
        <c:lblAlgn val="ctr"/>
        <c:lblOffset val="100"/>
        <c:noMultiLvlLbl val="0"/>
      </c:catAx>
      <c:valAx>
        <c:axId val="2488794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8789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0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0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24-Dec-24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24-Dec-24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24-Dec-24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24-Dec-24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24-Dec-24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24-Dec-24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24-Dec-24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24-Dec-24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24-Dec-24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HR ANALYST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ON EXCEL, POWER BI, TABLEAU AND SQL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50017" y="1013969"/>
            <a:ext cx="1626531" cy="601840"/>
          </a:xfrm>
        </p:spPr>
        <p:txBody>
          <a:bodyPr>
            <a:normAutofit/>
          </a:bodyPr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2783" y="1006893"/>
            <a:ext cx="1533765" cy="601840"/>
          </a:xfrm>
        </p:spPr>
        <p:txBody>
          <a:bodyPr>
            <a:normAutofit/>
          </a:bodyPr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PROJECT ON EMPLOYEE RENTENTION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3865" y="2405848"/>
            <a:ext cx="4662222" cy="3888419"/>
          </a:xfrm>
        </p:spPr>
        <p:txBody>
          <a:bodyPr>
            <a:normAutofit/>
          </a:bodyPr>
          <a:lstStyle/>
          <a:p>
            <a:r>
              <a:rPr lang="en-US" sz="2000" dirty="0"/>
              <a:t>We performed an analysis on HR data for employee retention having 50,000+ records and drawn KPI from it using excel, my SQL and also used visualization tools like tableau and also used power bi to make dynamic dashboard.</a:t>
            </a:r>
          </a:p>
          <a:p>
            <a:r>
              <a:rPr lang="en-US" sz="2000" dirty="0"/>
              <a:t>We got some insights regarding attrition of employees with respect to department, monthly income, work life balance, years of promotion etc.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0189" y="6213973"/>
            <a:ext cx="2955633" cy="365125"/>
          </a:xfrm>
        </p:spPr>
        <p:txBody>
          <a:bodyPr/>
          <a:lstStyle/>
          <a:p>
            <a:r>
              <a:rPr lang="en-US" dirty="0"/>
              <a:t>DATA ANALYST ON HR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9278663-6DFB-48C5-B58E-9F7560421BA7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287821" y="3918991"/>
            <a:ext cx="4143555" cy="692595"/>
          </a:xfrm>
        </p:spPr>
        <p:txBody>
          <a:bodyPr>
            <a:normAutofit fontScale="55000" lnSpcReduction="20000"/>
          </a:bodyPr>
          <a:lstStyle/>
          <a:p>
            <a:r>
              <a:rPr lang="en-US" u="sng" dirty="0"/>
              <a:t>USING</a:t>
            </a:r>
            <a:r>
              <a:rPr lang="en-US" dirty="0"/>
              <a:t> :</a:t>
            </a:r>
          </a:p>
          <a:p>
            <a:pPr algn="ctr"/>
            <a:r>
              <a:rPr lang="en-US" dirty="0">
                <a:latin typeface="Bahnschrift SemiBold" panose="020B0502040204020203" pitchFamily="34" charset="0"/>
              </a:rPr>
              <a:t>MS EXCEL, MYSQL, POWERBI AND TABLEAU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252A41-D1CF-4A54-AC0D-995C22071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FDA677F-5B25-7EFE-A841-AA4150D5013B}"/>
              </a:ext>
            </a:extLst>
          </p:cNvPr>
          <p:cNvSpPr txBox="1">
            <a:spLocks/>
          </p:cNvSpPr>
          <p:nvPr/>
        </p:nvSpPr>
        <p:spPr>
          <a:xfrm>
            <a:off x="6613865" y="1166226"/>
            <a:ext cx="4662222" cy="6256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u="sng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EMPLOYEE RETENTION ON PROJECT</a:t>
            </a:r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495" y="212030"/>
            <a:ext cx="6091668" cy="50080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Average Attrition Rate for All Departments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A18759-B9AA-49AB-A320-92AF51051E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1A82EA-6DCE-481E-A52B-94F31EADA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1201" y="5206482"/>
            <a:ext cx="10012930" cy="1476780"/>
          </a:xfrm>
        </p:spPr>
        <p:txBody>
          <a:bodyPr>
            <a:normAutofit fontScale="92500" lnSpcReduction="10000"/>
          </a:bodyPr>
          <a:lstStyle/>
          <a:p>
            <a:r>
              <a:rPr lang="en-US" u="sng"/>
              <a:t>Use a Pivot Table</a:t>
            </a:r>
            <a:r>
              <a:rPr lang="en-US"/>
              <a:t>:</a:t>
            </a:r>
          </a:p>
          <a:p>
            <a:r>
              <a:rPr lang="en-US" sz="2000"/>
              <a:t>Rows: Department Values: Count of employees (filter by "Attrition = Yes").{=COUNTIF(B:B,”YES”)}</a:t>
            </a:r>
            <a:endParaRPr lang="en-US" sz="2000" u="sng"/>
          </a:p>
          <a:p>
            <a:r>
              <a:rPr lang="en-US" sz="2000"/>
              <a:t>Calculate the percentage of attrition for each department</a:t>
            </a:r>
          </a:p>
          <a:p>
            <a:r>
              <a:rPr lang="en-US" sz="2000"/>
              <a:t>Count of Attrition / Total of Attrition *100</a:t>
            </a:r>
            <a:endParaRPr lang="en-US" sz="2000" dirty="0"/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55C34E6E-D7D5-4A8B-9E17-A7D4F6D73E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2778926"/>
              </p:ext>
            </p:extLst>
          </p:nvPr>
        </p:nvGraphicFramePr>
        <p:xfrm>
          <a:off x="559752" y="1150200"/>
          <a:ext cx="5189154" cy="29386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BA264380-0AC5-A835-FDE3-E09362A14477}"/>
              </a:ext>
            </a:extLst>
          </p:cNvPr>
          <p:cNvSpPr/>
          <p:nvPr/>
        </p:nvSpPr>
        <p:spPr>
          <a:xfrm>
            <a:off x="5672831" y="2047955"/>
            <a:ext cx="602152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A7FDC75-08BF-ACD3-7774-10A13640C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2524" y="1359747"/>
            <a:ext cx="3569018" cy="252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497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495" y="212029"/>
            <a:ext cx="6091668" cy="625303"/>
          </a:xfrm>
        </p:spPr>
        <p:txBody>
          <a:bodyPr>
            <a:normAutofit fontScale="90000"/>
          </a:bodyPr>
          <a:lstStyle/>
          <a:p>
            <a:r>
              <a:rPr lang="en-IN" sz="22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Average Hourly rate of Male Research Scientist</a:t>
            </a:r>
            <a:br>
              <a:rPr lang="en-IN" sz="1050" dirty="0">
                <a:latin typeface="+mj-lt"/>
              </a:rPr>
            </a:b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A18759-B9AA-49AB-A320-92AF51051E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1A82EA-6DCE-481E-A52B-94F31EADA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84036" y="4684970"/>
            <a:ext cx="10012930" cy="1055490"/>
          </a:xfrm>
        </p:spPr>
        <p:txBody>
          <a:bodyPr>
            <a:normAutofit/>
          </a:bodyPr>
          <a:lstStyle/>
          <a:p>
            <a:r>
              <a:rPr lang="en-US" sz="2400" dirty="0"/>
              <a:t>Filter by Gender = Male and Job Role = Research Scientist.</a:t>
            </a:r>
          </a:p>
          <a:p>
            <a:r>
              <a:rPr lang="en-US" sz="2400" dirty="0"/>
              <a:t>Use the AVERAGE() function to calculate the average hourly rate.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264380-0AC5-A835-FDE3-E09362A14477}"/>
              </a:ext>
            </a:extLst>
          </p:cNvPr>
          <p:cNvSpPr/>
          <p:nvPr/>
        </p:nvSpPr>
        <p:spPr>
          <a:xfrm>
            <a:off x="5672831" y="2047955"/>
            <a:ext cx="602152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EE062B-3E78-38BC-A58A-FBAF925D3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95" y="663367"/>
            <a:ext cx="6732270" cy="3692505"/>
          </a:xfrm>
          <a:prstGeom prst="rect">
            <a:avLst/>
          </a:prstGeom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CF9DEC5D-4CBD-4BAE-AF28-F3B11474AA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1711541"/>
              </p:ext>
            </p:extLst>
          </p:nvPr>
        </p:nvGraphicFramePr>
        <p:xfrm>
          <a:off x="7236300" y="886147"/>
          <a:ext cx="4160520" cy="30005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32303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48" y="177281"/>
            <a:ext cx="6091668" cy="503853"/>
          </a:xfrm>
        </p:spPr>
        <p:txBody>
          <a:bodyPr>
            <a:normAutofit/>
          </a:bodyPr>
          <a:lstStyle/>
          <a:p>
            <a:r>
              <a:rPr lang="en-IN" sz="2000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Attrition rate Vs Monthly income stats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A18759-B9AA-49AB-A320-92AF51051E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264380-0AC5-A835-FDE3-E09362A14477}"/>
              </a:ext>
            </a:extLst>
          </p:cNvPr>
          <p:cNvSpPr/>
          <p:nvPr/>
        </p:nvSpPr>
        <p:spPr>
          <a:xfrm>
            <a:off x="5672831" y="2047955"/>
            <a:ext cx="602152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30B74DB-E4DB-8EAF-7823-4BCF09E02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3620" y="5008789"/>
            <a:ext cx="9384760" cy="1248370"/>
          </a:xfrm>
        </p:spPr>
        <p:txBody>
          <a:bodyPr/>
          <a:lstStyle/>
          <a:p>
            <a:r>
              <a:rPr lang="en-IN" dirty="0"/>
              <a:t>X-axis : Monthly income</a:t>
            </a:r>
          </a:p>
          <a:p>
            <a:r>
              <a:rPr lang="en-IN" dirty="0"/>
              <a:t>Y-axis : Attrition rate</a:t>
            </a:r>
          </a:p>
          <a:p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C68256-DAFB-FE6E-C3C0-7A2C127F2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45" y="774340"/>
            <a:ext cx="5578334" cy="3466032"/>
          </a:xfrm>
          <a:prstGeom prst="rect">
            <a:avLst/>
          </a:prstGeom>
        </p:spPr>
      </p:pic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C4F3DDD3-1D90-4A89-8F1B-A855EA6687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8775290"/>
              </p:ext>
            </p:extLst>
          </p:nvPr>
        </p:nvGraphicFramePr>
        <p:xfrm>
          <a:off x="6588369" y="1236928"/>
          <a:ext cx="4800600" cy="22454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59824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48" y="233266"/>
            <a:ext cx="6091668" cy="619502"/>
          </a:xfrm>
        </p:spPr>
        <p:txBody>
          <a:bodyPr>
            <a:normAutofit fontScale="90000"/>
          </a:bodyPr>
          <a:lstStyle/>
          <a:p>
            <a:r>
              <a:rPr lang="en-IN" sz="2000" dirty="0">
                <a:solidFill>
                  <a:srgbClr val="FFC000"/>
                </a:solidFill>
                <a:latin typeface="+mj-lt"/>
              </a:rPr>
              <a:t>Average working years for each Department</a:t>
            </a:r>
            <a:br>
              <a:rPr lang="en-IN" sz="1050" dirty="0">
                <a:latin typeface="+mj-lt"/>
              </a:rPr>
            </a:b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A18759-B9AA-49AB-A320-92AF51051E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264380-0AC5-A835-FDE3-E09362A14477}"/>
              </a:ext>
            </a:extLst>
          </p:cNvPr>
          <p:cNvSpPr/>
          <p:nvPr/>
        </p:nvSpPr>
        <p:spPr>
          <a:xfrm>
            <a:off x="5672831" y="2047955"/>
            <a:ext cx="602152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30B74DB-E4DB-8EAF-7823-4BCF09E02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3620" y="5008789"/>
            <a:ext cx="9384760" cy="1248370"/>
          </a:xfrm>
        </p:spPr>
        <p:txBody>
          <a:bodyPr/>
          <a:lstStyle/>
          <a:p>
            <a:r>
              <a:rPr lang="en-IN" dirty="0"/>
              <a:t>Rows: Department</a:t>
            </a:r>
          </a:p>
          <a:p>
            <a:r>
              <a:rPr lang="en-IN" dirty="0"/>
              <a:t>Values : Average of Years working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1D48D1-EDEC-A6D3-D56E-7DAD34A69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39" y="1389712"/>
            <a:ext cx="4781550" cy="1733550"/>
          </a:xfrm>
          <a:prstGeom prst="rect">
            <a:avLst/>
          </a:prstGeom>
        </p:spPr>
      </p:pic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EE2BB20-3DED-49E2-908E-8B335BC6E3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7989329"/>
              </p:ext>
            </p:extLst>
          </p:nvPr>
        </p:nvGraphicFramePr>
        <p:xfrm>
          <a:off x="6603023" y="1083764"/>
          <a:ext cx="4480560" cy="25224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01811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48" y="233266"/>
            <a:ext cx="6091668" cy="619502"/>
          </a:xfrm>
        </p:spPr>
        <p:txBody>
          <a:bodyPr>
            <a:normAutofit/>
          </a:bodyPr>
          <a:lstStyle/>
          <a:p>
            <a:r>
              <a:rPr lang="en-IN" sz="2000" dirty="0">
                <a:solidFill>
                  <a:srgbClr val="FFC000"/>
                </a:solidFill>
                <a:latin typeface="+mj-lt"/>
              </a:rPr>
              <a:t>Job Role Vs Work life balance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A18759-B9AA-49AB-A320-92AF51051E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264380-0AC5-A835-FDE3-E09362A14477}"/>
              </a:ext>
            </a:extLst>
          </p:cNvPr>
          <p:cNvSpPr/>
          <p:nvPr/>
        </p:nvSpPr>
        <p:spPr>
          <a:xfrm>
            <a:off x="5672831" y="2047955"/>
            <a:ext cx="602152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30B74DB-E4DB-8EAF-7823-4BCF09E02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3620" y="5008789"/>
            <a:ext cx="9384760" cy="1248370"/>
          </a:xfrm>
        </p:spPr>
        <p:txBody>
          <a:bodyPr/>
          <a:lstStyle/>
          <a:p>
            <a:r>
              <a:rPr lang="en-IN" dirty="0"/>
              <a:t>Rows: Job Role</a:t>
            </a:r>
          </a:p>
          <a:p>
            <a:r>
              <a:rPr lang="en-IN" dirty="0"/>
              <a:t>Values: Average of work-life Balance Rating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2CA4B1-BD5B-B346-8091-331FB3C02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45" y="1166226"/>
            <a:ext cx="4657725" cy="2733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250110-06B9-3E63-7FF7-339E9158C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9258" y="995000"/>
            <a:ext cx="6285097" cy="298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272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48" y="233266"/>
            <a:ext cx="6091668" cy="619502"/>
          </a:xfrm>
        </p:spPr>
        <p:txBody>
          <a:bodyPr>
            <a:normAutofit fontScale="90000"/>
          </a:bodyPr>
          <a:lstStyle/>
          <a:p>
            <a:r>
              <a:rPr lang="en-US" sz="2000" dirty="0">
                <a:solidFill>
                  <a:srgbClr val="FFC000"/>
                </a:solidFill>
              </a:rPr>
              <a:t>Attrition rate vs Year last </a:t>
            </a:r>
            <a:r>
              <a:rPr lang="en-US" sz="2000" dirty="0" err="1">
                <a:solidFill>
                  <a:srgbClr val="FFC000"/>
                </a:solidFill>
              </a:rPr>
              <a:t>promations</a:t>
            </a:r>
            <a:r>
              <a:rPr lang="en-US" sz="2000" dirty="0">
                <a:solidFill>
                  <a:srgbClr val="FFC000"/>
                </a:solidFill>
              </a:rPr>
              <a:t> </a:t>
            </a:r>
            <a:br>
              <a:rPr lang="en-US" sz="1000" dirty="0"/>
            </a:br>
            <a:endParaRPr lang="en-IN" sz="20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A18759-B9AA-49AB-A320-92AF51051E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264380-0AC5-A835-FDE3-E09362A14477}"/>
              </a:ext>
            </a:extLst>
          </p:cNvPr>
          <p:cNvSpPr/>
          <p:nvPr/>
        </p:nvSpPr>
        <p:spPr>
          <a:xfrm>
            <a:off x="5672831" y="2047955"/>
            <a:ext cx="602152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30B74DB-E4DB-8EAF-7823-4BCF09E02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3620" y="5008789"/>
            <a:ext cx="9384760" cy="1248370"/>
          </a:xfrm>
        </p:spPr>
        <p:txBody>
          <a:bodyPr>
            <a:normAutofit/>
          </a:bodyPr>
          <a:lstStyle/>
          <a:p>
            <a:r>
              <a:rPr lang="en-IN" dirty="0"/>
              <a:t>X-axis : Years since last promotion.</a:t>
            </a:r>
          </a:p>
          <a:p>
            <a:r>
              <a:rPr lang="en-IN" dirty="0"/>
              <a:t>Values: Attrition rate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9DB163C-4BC0-481C-AC4B-0A29609A69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2934293"/>
              </p:ext>
            </p:extLst>
          </p:nvPr>
        </p:nvGraphicFramePr>
        <p:xfrm>
          <a:off x="2453950" y="880659"/>
          <a:ext cx="6574194" cy="29507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10139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950A-F236-4AE1-B402-E9CC3F82C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SLIDE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ACD58-C3EC-4488-A3DB-D29386D2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6" name="Picture Placeholder 15" descr="A group of people discuss something">
            <a:extLst>
              <a:ext uri="{FF2B5EF4-FFF2-40B4-BE49-F238E27FC236}">
                <a16:creationId xmlns:a16="http://schemas.microsoft.com/office/drawing/2014/main" id="{2C4DE4C1-E6F3-48EC-A26B-57BBBF59355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DE6B8B-9E49-358C-F195-9683D46CA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3E833CD-A448-8FC3-4B4A-FB900D3E830C}"/>
              </a:ext>
            </a:extLst>
          </p:cNvPr>
          <p:cNvSpPr/>
          <p:nvPr/>
        </p:nvSpPr>
        <p:spPr>
          <a:xfrm rot="16200000">
            <a:off x="-1750093" y="2967335"/>
            <a:ext cx="279512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3324330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134</TotalTime>
  <Words>306</Words>
  <Application>Microsoft Office PowerPoint</Application>
  <PresentationFormat>Widescreen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 Black</vt:lpstr>
      <vt:lpstr>Avenir Next LT Pro</vt:lpstr>
      <vt:lpstr>Speak Pro</vt:lpstr>
      <vt:lpstr>Bahnschrift SemiBold</vt:lpstr>
      <vt:lpstr>Calibri</vt:lpstr>
      <vt:lpstr>Arial</vt:lpstr>
      <vt:lpstr>Office Theme</vt:lpstr>
      <vt:lpstr>HR ANALYST PROJECT</vt:lpstr>
      <vt:lpstr>PROJECT ON EMPLOYEE RENTENTION</vt:lpstr>
      <vt:lpstr>Average Attrition Rate for All Departments</vt:lpstr>
      <vt:lpstr>Average Hourly rate of Male Research Scientist </vt:lpstr>
      <vt:lpstr>Attrition rate Vs Monthly income stats</vt:lpstr>
      <vt:lpstr>Average working years for each Department </vt:lpstr>
      <vt:lpstr>Job Role Vs Work life balance</vt:lpstr>
      <vt:lpstr>Attrition rate vs Year last promations  </vt:lpstr>
      <vt:lpstr>PICTURE SLIDE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 ANALYST PROJECT</dc:title>
  <dc:creator>Prabhudev CJ</dc:creator>
  <cp:lastModifiedBy>Prabhudev CJ</cp:lastModifiedBy>
  <cp:revision>5</cp:revision>
  <dcterms:created xsi:type="dcterms:W3CDTF">2024-12-23T13:18:36Z</dcterms:created>
  <dcterms:modified xsi:type="dcterms:W3CDTF">2024-12-24T15:14:41Z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